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56" r:id="rId2"/>
    <p:sldId id="419" r:id="rId3"/>
    <p:sldId id="420" r:id="rId4"/>
    <p:sldId id="421" r:id="rId5"/>
    <p:sldId id="437" r:id="rId6"/>
    <p:sldId id="438" r:id="rId7"/>
    <p:sldId id="441" r:id="rId8"/>
    <p:sldId id="439" r:id="rId9"/>
    <p:sldId id="440" r:id="rId10"/>
    <p:sldId id="436" r:id="rId11"/>
    <p:sldId id="435" r:id="rId12"/>
    <p:sldId id="444" r:id="rId13"/>
    <p:sldId id="433" r:id="rId14"/>
    <p:sldId id="432" r:id="rId15"/>
    <p:sldId id="431" r:id="rId16"/>
    <p:sldId id="442" r:id="rId17"/>
    <p:sldId id="443" r:id="rId18"/>
    <p:sldId id="430" r:id="rId19"/>
    <p:sldId id="445" r:id="rId20"/>
    <p:sldId id="429" r:id="rId21"/>
    <p:sldId id="427" r:id="rId22"/>
    <p:sldId id="450" r:id="rId23"/>
    <p:sldId id="449" r:id="rId24"/>
    <p:sldId id="448" r:id="rId25"/>
    <p:sldId id="447" r:id="rId26"/>
    <p:sldId id="426" r:id="rId27"/>
    <p:sldId id="454" r:id="rId28"/>
    <p:sldId id="453" r:id="rId29"/>
    <p:sldId id="455" r:id="rId30"/>
    <p:sldId id="467" r:id="rId31"/>
    <p:sldId id="452" r:id="rId32"/>
    <p:sldId id="451" r:id="rId33"/>
    <p:sldId id="456" r:id="rId34"/>
    <p:sldId id="457" r:id="rId35"/>
    <p:sldId id="458" r:id="rId36"/>
    <p:sldId id="459" r:id="rId37"/>
    <p:sldId id="460" r:id="rId38"/>
    <p:sldId id="461" r:id="rId39"/>
    <p:sldId id="425" r:id="rId40"/>
    <p:sldId id="424" r:id="rId41"/>
    <p:sldId id="446" r:id="rId42"/>
    <p:sldId id="423" r:id="rId43"/>
    <p:sldId id="422" r:id="rId44"/>
    <p:sldId id="468" r:id="rId45"/>
    <p:sldId id="462" r:id="rId46"/>
  </p:sldIdLst>
  <p:sldSz cx="9144000" cy="6858000" type="screen4x3"/>
  <p:notesSz cx="6954838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FF9933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100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40175" y="0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53FC721-6B7A-44F4-99D0-E203EF3B0D1D}" type="datetimeFigureOut">
              <a:rPr lang="en-US"/>
              <a:pPr>
                <a:defRPr/>
              </a:pPr>
              <a:t>7/16/2016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40175" y="8842375"/>
            <a:ext cx="3013075" cy="46672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6484777-25CC-4F19-BECD-23177636BD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3016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g>
</file>

<file path=ppt/media/image14.jpeg>
</file>

<file path=ppt/media/image15.jpeg>
</file>

<file path=ppt/media/image2.jpeg>
</file>

<file path=ppt/media/image3.jp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40175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E293AD1B-28A3-448F-A2CA-7583F7A0A44F}" type="datetimeFigureOut">
              <a:rPr lang="en-US"/>
              <a:pPr>
                <a:defRPr/>
              </a:pPr>
              <a:t>7/16/2016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</p:spPr>
        <p:txBody>
          <a:bodyPr vert="horz" lIns="92930" tIns="46465" rIns="92930" bIns="46465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40175" y="8842375"/>
            <a:ext cx="3013075" cy="465138"/>
          </a:xfrm>
          <a:prstGeom prst="rect">
            <a:avLst/>
          </a:prstGeom>
        </p:spPr>
        <p:txBody>
          <a:bodyPr vert="horz" wrap="square" lIns="92930" tIns="46465" rIns="92930" bIns="46465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46135B7-BC5A-4FC6-A693-19F39FB33A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93608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4063" indent="-2889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0463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25600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0738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479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51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23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19538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7C60EB2-9D39-4C10-94FA-2673A3A2F41A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46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05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6AFB506-6045-4620-8E53-565AD3EB1E6B}" type="slidenum">
              <a:rPr lang="en-US" altLang="en-US"/>
              <a:pPr eaLnBrk="1" hangingPunct="1"/>
              <a:t>44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5079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2EF3436-1E53-438C-AD62-78FD6597BB50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6417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05D9BC2-2CA8-46E8-801B-41316539F223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4020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4B56078-0CE2-4EFA-AD56-5531D1A8E69F}" type="slidenum">
              <a:rPr lang="en-US" altLang="en-US"/>
              <a:pPr eaLnBrk="1" hangingPunct="1"/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1931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22BC460-0F64-4B53-8512-158D65024B1F}" type="slidenum">
              <a:rPr lang="en-US" altLang="en-US"/>
              <a:pPr eaLnBrk="1" hangingPunct="1"/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4408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91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5BF3C4F-7CA3-48D7-9F70-6F112C59C045}" type="slidenum">
              <a:rPr lang="en-US" altLang="en-US"/>
              <a:pPr eaLnBrk="1" hangingPunct="1"/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5573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9DC6138-72E8-4AB9-82B2-D477DF5899B8}" type="slidenum">
              <a:rPr lang="en-US" altLang="en-US"/>
              <a:pPr eaLnBrk="1" hangingPunct="1"/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8961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1CAC039-3123-4A6C-9F76-B5F85CAA5B3D}" type="slidenum">
              <a:rPr lang="en-US" altLang="en-US"/>
              <a:pPr eaLnBrk="1" hangingPunct="1"/>
              <a:t>37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6800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E37DAA5-F55B-4C22-8629-E3B117AC381F}" type="slidenum">
              <a:rPr lang="en-US" altLang="en-US"/>
              <a:pPr eaLnBrk="1" hangingPunct="1"/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1232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A88909-B625-4A7E-A401-52E73D062BC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464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4EFB07-832D-42E6-91CD-ABFF3125EBD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4401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5611FF-B96C-4786-AFA2-64B78FA8D7A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8960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5031D4-FF71-43EB-821F-6B30A60D2D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995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6FAB91-BD3D-44CE-B8EA-24248C1E23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3608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1D8C4C-EDFE-4767-8A77-502C8F76F1E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53868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993908-4894-4505-A79C-B4515B75AE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005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EBB04C-0FC4-47E1-B1AA-B27F037954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80911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938588"/>
            <a:ext cx="8229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0F7099-BC66-4CE9-AEE1-AF96AD58965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8219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9A2936-30A8-48AE-BD34-B2413B9124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8589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CF87DD-1A89-4A64-A288-176BF03B7B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456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2BC09E-5791-45DB-8263-35354EB73A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910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43C98-8B1C-4D35-85EA-185379A77F7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8810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353243-47F5-4EBD-A667-8CE2B1CFF0B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9430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CB2C7C-BDED-450D-8B2E-ABD4CB13326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8515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86EE2-B833-4625-BB1D-0D21117B24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1272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B789FC-5F78-4D0D-BC3D-CF0871E283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791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D5267501-29BC-4A0B-A341-1BC4F31C2F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1371600"/>
            <a:ext cx="3733800" cy="2057400"/>
          </a:xfrm>
        </p:spPr>
        <p:txBody>
          <a:bodyPr/>
          <a:lstStyle/>
          <a:p>
            <a:pPr eaLnBrk="1" hangingPunct="1"/>
            <a:r>
              <a:rPr lang="en-US" altLang="en-US" sz="5400" b="1" dirty="0" smtClean="0">
                <a:solidFill>
                  <a:srgbClr val="FFC000"/>
                </a:solidFill>
              </a:rPr>
              <a:t>              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Chapter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6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/>
            </a:r>
            <a:br>
              <a:rPr lang="en-US" altLang="en-US" sz="5400" b="1" dirty="0" smtClean="0">
                <a:solidFill>
                  <a:srgbClr val="7030A0"/>
                </a:solidFill>
              </a:rPr>
            </a:br>
            <a:r>
              <a:rPr lang="en-US" altLang="en-US" sz="5400" b="1" dirty="0" smtClean="0">
                <a:solidFill>
                  <a:srgbClr val="7030A0"/>
                </a:solidFill>
              </a:rPr>
              <a:t/>
            </a:r>
            <a:br>
              <a:rPr lang="en-US" altLang="en-US" sz="5400" b="1" dirty="0" smtClean="0">
                <a:solidFill>
                  <a:srgbClr val="7030A0"/>
                </a:solidFill>
              </a:rPr>
            </a:br>
            <a:r>
              <a:rPr lang="en-US" altLang="en-US" sz="5400" b="1" dirty="0" smtClean="0">
                <a:solidFill>
                  <a:srgbClr val="7030A0"/>
                </a:solidFill>
              </a:rPr>
              <a:t>The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List </a:t>
            </a:r>
            <a:r>
              <a:rPr lang="en-US" altLang="en-US" sz="5400" b="1" dirty="0" smtClean="0">
                <a:solidFill>
                  <a:srgbClr val="7030A0"/>
                </a:solidFill>
              </a:rPr>
              <a:t>ADT</a:t>
            </a:r>
            <a:endParaRPr lang="en-US" altLang="en-US" sz="4800" b="1" dirty="0" smtClean="0">
              <a:solidFill>
                <a:srgbClr val="7030A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6.2 List </a:t>
            </a:r>
            <a:r>
              <a:rPr lang="en-US" sz="4000" dirty="0" smtClean="0"/>
              <a:t>Implementations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 this section we develop an array-based and a link-based implementation of the List </a:t>
            </a:r>
            <a:r>
              <a:rPr lang="en-US" sz="2800" dirty="0" smtClean="0"/>
              <a:t>ADT.</a:t>
            </a:r>
          </a:p>
          <a:p>
            <a:r>
              <a:rPr lang="en-US" sz="2800" dirty="0" smtClean="0"/>
              <a:t>Because </a:t>
            </a:r>
            <a:r>
              <a:rPr lang="en-US" sz="2800" dirty="0"/>
              <a:t>a list is a collection the </a:t>
            </a:r>
            <a:r>
              <a:rPr lang="en-US" sz="2800" dirty="0" err="1" smtClean="0"/>
              <a:t>mplementations</a:t>
            </a:r>
            <a:r>
              <a:rPr lang="en-US" sz="2800" dirty="0" smtClean="0"/>
              <a:t> </a:t>
            </a:r>
            <a:r>
              <a:rPr lang="en-US" sz="2800" dirty="0"/>
              <a:t>share some design and code with </a:t>
            </a:r>
            <a:r>
              <a:rPr lang="en-US" sz="2800" dirty="0" smtClean="0"/>
              <a:t>their </a:t>
            </a:r>
            <a:r>
              <a:rPr lang="en-US" sz="2800" dirty="0"/>
              <a:t>Collection ADT counterparts. </a:t>
            </a:r>
            <a:endParaRPr lang="en-US" sz="2800" dirty="0" smtClean="0"/>
          </a:p>
          <a:p>
            <a:r>
              <a:rPr lang="en-US" sz="2800" dirty="0" smtClean="0"/>
              <a:t>Here </a:t>
            </a:r>
            <a:r>
              <a:rPr lang="en-US" sz="2800" dirty="0"/>
              <a:t>we emphasize the new functionality—the </a:t>
            </a:r>
            <a:r>
              <a:rPr lang="en-US" sz="2800" dirty="0" smtClean="0"/>
              <a:t>indexing </a:t>
            </a:r>
            <a:r>
              <a:rPr lang="en-US" sz="2800" dirty="0"/>
              <a:t>and the iteration</a:t>
            </a:r>
          </a:p>
        </p:txBody>
      </p:sp>
    </p:spTree>
    <p:extLst>
      <p:ext uri="{BB962C8B-B14F-4D97-AF65-F5344CB8AC3E}">
        <p14:creationId xmlns:p14="http://schemas.microsoft.com/office/powerpoint/2010/main" val="108192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Array-Based </a:t>
            </a:r>
            <a:r>
              <a:rPr lang="en-US" sz="4000" dirty="0" smtClean="0"/>
              <a:t>Implementation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Same </a:t>
            </a:r>
            <a:r>
              <a:rPr lang="en-US" sz="2800" dirty="0"/>
              <a:t>approach for our array-based </a:t>
            </a:r>
            <a:r>
              <a:rPr lang="en-US" sz="2800" dirty="0" smtClean="0"/>
              <a:t>list: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… except must maintain index “order” of elements during operations: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438400"/>
            <a:ext cx="6022848" cy="10208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4718014"/>
            <a:ext cx="4343400" cy="140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73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Index Related Operations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The methods each </a:t>
            </a:r>
            <a:r>
              <a:rPr lang="en-US" sz="2800" dirty="0"/>
              <a:t>follow the same </a:t>
            </a:r>
            <a:r>
              <a:rPr lang="en-US" sz="2800" dirty="0" smtClean="0"/>
              <a:t>pattern:</a:t>
            </a:r>
          </a:p>
          <a:p>
            <a:pPr lvl="1"/>
            <a:r>
              <a:rPr lang="en-US" sz="2400" dirty="0"/>
              <a:t>c</a:t>
            </a:r>
            <a:r>
              <a:rPr lang="en-US" sz="2400" dirty="0" smtClean="0"/>
              <a:t>heck </a:t>
            </a:r>
            <a:r>
              <a:rPr lang="en-US" sz="2400" dirty="0"/>
              <a:t>the index </a:t>
            </a:r>
            <a:r>
              <a:rPr lang="en-US" sz="2400" dirty="0" smtClean="0"/>
              <a:t>argument</a:t>
            </a:r>
          </a:p>
          <a:p>
            <a:pPr lvl="1"/>
            <a:r>
              <a:rPr lang="en-US" sz="2400" dirty="0" smtClean="0"/>
              <a:t>if </a:t>
            </a:r>
            <a:r>
              <a:rPr lang="en-US" sz="2400" dirty="0"/>
              <a:t>it is outside the allowable range for that operation throw an </a:t>
            </a:r>
            <a:r>
              <a:rPr lang="en-US" sz="2400" dirty="0" smtClean="0"/>
              <a:t>exception</a:t>
            </a:r>
          </a:p>
          <a:p>
            <a:pPr lvl="1"/>
            <a:r>
              <a:rPr lang="en-US" sz="2400" dirty="0" smtClean="0"/>
              <a:t>otherwise </a:t>
            </a:r>
            <a:r>
              <a:rPr lang="en-US" sz="2400" dirty="0"/>
              <a:t>carry </a:t>
            </a:r>
            <a:r>
              <a:rPr lang="en-US" sz="2400" dirty="0" smtClean="0"/>
              <a:t>out </a:t>
            </a:r>
            <a:r>
              <a:rPr lang="en-US" sz="2400" dirty="0"/>
              <a:t>the operation. </a:t>
            </a:r>
            <a:endParaRPr lang="en-US" sz="2400" dirty="0" smtClean="0"/>
          </a:p>
          <a:p>
            <a:r>
              <a:rPr lang="en-US" sz="2800" dirty="0" smtClean="0"/>
              <a:t>Because </a:t>
            </a:r>
            <a:r>
              <a:rPr lang="en-US" sz="2800" dirty="0"/>
              <a:t>of the close logical relationship between the internal </a:t>
            </a:r>
            <a:r>
              <a:rPr lang="en-US" sz="2800" dirty="0" smtClean="0"/>
              <a:t>representation</a:t>
            </a:r>
            <a:r>
              <a:rPr lang="en-US" sz="2800" dirty="0"/>
              <a:t>, an array, and the ADT, an indexed list, the implementation of these operations is very straightforward. 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31409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For example, the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US" sz="4000" dirty="0" smtClean="0"/>
              <a:t> method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T set(int index, T newElement)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Throws IndexOutOfBoundsException if passed an index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argument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such that index &lt; 0 or index &gt;= size().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Otherwise, replaces element on this list at position index with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newElement and returns the replaced element.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((index &lt; 0) || (index &gt;= size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()))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throw new IndexOutOfBoundsException("Illegal index of " + index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passed to ABList set method.\n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 hold = elements[index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elements[index] = newElement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hold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49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Iteration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We use an </a:t>
            </a:r>
            <a:r>
              <a:rPr lang="en-US" sz="2800" dirty="0"/>
              <a:t>anonymous </a:t>
            </a:r>
            <a:r>
              <a:rPr lang="en-US" sz="2800" dirty="0" smtClean="0"/>
              <a:t>inner class approach</a:t>
            </a:r>
          </a:p>
          <a:p>
            <a:r>
              <a:rPr lang="en-US" sz="2800" dirty="0" smtClean="0"/>
              <a:t>Anonymous class has no name .. it is just instantiated where needed</a:t>
            </a:r>
          </a:p>
          <a:p>
            <a:r>
              <a:rPr lang="en-US" sz="2800" dirty="0" smtClean="0"/>
              <a:t>The </a:t>
            </a:r>
            <a:r>
              <a:rPr lang="en-US" sz="2800" dirty="0"/>
              <a:t>behavior of an iterator is unspecified if the </a:t>
            </a:r>
            <a:r>
              <a:rPr lang="en-US" sz="2800" dirty="0" smtClean="0"/>
              <a:t>underlying </a:t>
            </a:r>
            <a:r>
              <a:rPr lang="en-US" sz="2800" dirty="0"/>
              <a:t>representation is modified while the iteration is in progress in any </a:t>
            </a:r>
            <a:r>
              <a:rPr lang="en-US" sz="2800" dirty="0" smtClean="0"/>
              <a:t>way </a:t>
            </a:r>
            <a:r>
              <a:rPr lang="en-US" sz="2800" dirty="0"/>
              <a:t>other than by calling </a:t>
            </a:r>
            <a:r>
              <a:rPr lang="en-US" sz="2800" dirty="0" smtClean="0"/>
              <a:t>the iterator’s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lang="en-US" sz="2800" dirty="0" smtClean="0"/>
              <a:t> method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7620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1524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Iterator&lt;T&gt; iterator() 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return new Iterator&lt;T&gt;()  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{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private int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previousPos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-1;</a:t>
            </a:r>
          </a:p>
          <a:p>
            <a:pPr marL="0" indent="0">
              <a:buNone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public boolean hasNext()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{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return 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previousPos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(size() - 1)) ;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pPr marL="0" indent="0">
              <a:buNone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public T next() 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{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if (!hasNext())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throw new IndexOutOfBoundsException("Illegal invocation of next " +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" in LBList iterator.\n");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previousPos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++;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return elements[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previousPos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pPr marL="0" indent="0">
              <a:buNone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public void remove()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{ 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for (int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previousPos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&lt;= numElements - 2;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elements 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 = elements[i+1];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elements [numElements - 1] = null;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numElements--;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previousPos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--;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};</a:t>
            </a:r>
          </a:p>
          <a:p>
            <a:pPr marL="0" indent="0"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2894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Link-Based Implementation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4800" y="1600200"/>
            <a:ext cx="8382000" cy="4525963"/>
          </a:xfrm>
        </p:spPr>
        <p:txBody>
          <a:bodyPr/>
          <a:lstStyle/>
          <a:p>
            <a:r>
              <a:rPr lang="en-US" sz="2800" dirty="0" smtClean="0"/>
              <a:t>Some </a:t>
            </a:r>
            <a:r>
              <a:rPr lang="en-US" sz="2800" dirty="0"/>
              <a:t>of the link-based collection </a:t>
            </a:r>
            <a:r>
              <a:rPr lang="en-US" sz="2800" dirty="0" smtClean="0"/>
              <a:t>implementation </a:t>
            </a:r>
            <a:r>
              <a:rPr lang="en-US" sz="2800" dirty="0"/>
              <a:t>design and code can be reused for the link-based list. </a:t>
            </a:r>
            <a:endParaRPr lang="en-US" sz="2800" dirty="0" smtClean="0"/>
          </a:p>
          <a:p>
            <a:r>
              <a:rPr lang="en-US" sz="2800" dirty="0"/>
              <a:t>To support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en-US" sz="2800" dirty="0"/>
              <a:t> method, which adds elements to the end of the list, we maintain </a:t>
            </a:r>
            <a:r>
              <a:rPr lang="en-US" sz="2800" dirty="0" smtClean="0"/>
              <a:t>a new </a:t>
            </a:r>
            <a:r>
              <a:rPr lang="en-US" sz="2800" dirty="0"/>
              <a:t>reference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rear</a:t>
            </a:r>
            <a:r>
              <a:rPr lang="en-US" sz="2800" dirty="0"/>
              <a:t> to the end of the list. </a:t>
            </a:r>
            <a:endParaRPr lang="en-US" sz="2800" dirty="0" smtClean="0"/>
          </a:p>
          <a:p>
            <a:r>
              <a:rPr lang="en-US" sz="2800" dirty="0" smtClean="0"/>
              <a:t>To </a:t>
            </a:r>
            <a:r>
              <a:rPr lang="en-US" sz="2800" dirty="0"/>
              <a:t>support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indexOf</a:t>
            </a:r>
            <a:r>
              <a:rPr lang="en-US" sz="2800" dirty="0"/>
              <a:t> method we include </a:t>
            </a:r>
            <a:r>
              <a:rPr lang="en-US" sz="2800" dirty="0" smtClean="0"/>
              <a:t>a new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targetIndex</a:t>
            </a:r>
            <a:r>
              <a:rPr lang="en-US" sz="2800" dirty="0"/>
              <a:t> variable, which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find</a:t>
            </a:r>
            <a:r>
              <a:rPr lang="en-US" sz="2800" dirty="0"/>
              <a:t> method sets, in addition to setting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en-US" sz="2800" dirty="0"/>
              <a:t>,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location</a:t>
            </a:r>
            <a:r>
              <a:rPr lang="en-US" sz="2800" dirty="0"/>
              <a:t>, and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previous</a:t>
            </a:r>
            <a:r>
              <a:rPr lang="en-US" sz="2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3520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Example Index Related Operation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T set(int index, T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newElement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Throws IndexOutOfBoundsException if passed an index argument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such that index &lt; 0 or index &gt;= size().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Otherwise, replaces element on this list at position index with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newElement and returns the replaced element.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((index &lt; 0) || (index &gt;= size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()))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throw new IndexOutOfBoundsException("Illegal index of " + index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passed to LBList set method.\n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LLNode&lt;T&gt; node = front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(int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index;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node =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node.getLink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 hold =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node.getInfo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node.setInfo(newElement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hold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98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r>
              <a:rPr lang="en-US" sz="4000" dirty="0" smtClean="0"/>
              <a:t>Iteration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072963"/>
            <a:ext cx="8229600" cy="4525963"/>
          </a:xfrm>
        </p:spPr>
        <p:txBody>
          <a:bodyPr/>
          <a:lstStyle/>
          <a:p>
            <a:r>
              <a:rPr lang="en-US" sz="2800" dirty="0" smtClean="0"/>
              <a:t>Again use </a:t>
            </a:r>
            <a:r>
              <a:rPr lang="en-US" sz="2800" dirty="0"/>
              <a:t>an anonymous inner class within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US" sz="2800" dirty="0"/>
              <a:t> method. </a:t>
            </a:r>
            <a:endParaRPr lang="en-US" sz="2800" dirty="0" smtClean="0"/>
          </a:p>
          <a:p>
            <a:r>
              <a:rPr lang="en-US" sz="2800" dirty="0" smtClean="0"/>
              <a:t>The </a:t>
            </a:r>
            <a:r>
              <a:rPr lang="en-US" sz="2800" dirty="0"/>
              <a:t>instantiated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US" sz="2800" dirty="0"/>
              <a:t> object keeps track of three instance variables to provide the iteration and to support the required remove operation</a:t>
            </a:r>
            <a:r>
              <a:rPr lang="en-US" sz="2800" dirty="0" smtClean="0"/>
              <a:t>: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The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sz="2800" dirty="0" smtClean="0"/>
              <a:t> method returns the element referenced by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nextPos</a:t>
            </a:r>
            <a:r>
              <a:rPr lang="en-US" sz="2800" dirty="0" smtClean="0"/>
              <a:t> and updates the three references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3505200"/>
            <a:ext cx="4572000" cy="1294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1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Iteration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</a:t>
            </a:r>
            <a:r>
              <a:rPr lang="en-US" sz="2800" dirty="0" smtClean="0"/>
              <a:t>f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lang="en-US" sz="2800" dirty="0" smtClean="0"/>
              <a:t> invoked in </a:t>
            </a:r>
            <a:r>
              <a:rPr lang="en-US" sz="2800" dirty="0"/>
              <a:t>the middle of an iteration it </a:t>
            </a:r>
            <a:r>
              <a:rPr lang="en-US" sz="2800" dirty="0" smtClean="0"/>
              <a:t>removes </a:t>
            </a:r>
            <a:r>
              <a:rPr lang="en-US" sz="2800" dirty="0"/>
              <a:t>the element that was just returned, the element referenced by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currPos</a:t>
            </a:r>
            <a:r>
              <a:rPr lang="en-US" sz="2800" dirty="0" smtClean="0"/>
              <a:t>: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276600"/>
            <a:ext cx="8247888" cy="238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8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Chapter </a:t>
            </a:r>
            <a:r>
              <a:rPr lang="en-US" altLang="en-US" dirty="0" smtClean="0"/>
              <a:t>6: </a:t>
            </a:r>
            <a:r>
              <a:rPr lang="en-US" altLang="en-US" dirty="0" smtClean="0"/>
              <a:t>The </a:t>
            </a:r>
            <a:r>
              <a:rPr lang="en-US" altLang="en-US" dirty="0" smtClean="0"/>
              <a:t>List </a:t>
            </a:r>
            <a:r>
              <a:rPr lang="en-US" altLang="en-US" dirty="0" smtClean="0"/>
              <a:t>ADT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2900" y="1752600"/>
            <a:ext cx="84582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6</a:t>
            </a:r>
            <a:r>
              <a:rPr lang="en-US" altLang="en-US" sz="2800" dirty="0" smtClean="0"/>
              <a:t>.1 </a:t>
            </a:r>
            <a:r>
              <a:rPr lang="en-US" altLang="en-US" sz="2800" dirty="0" smtClean="0"/>
              <a:t>– The </a:t>
            </a:r>
            <a:r>
              <a:rPr lang="en-US" altLang="en-US" sz="2800" dirty="0" smtClean="0"/>
              <a:t>List</a:t>
            </a:r>
            <a:r>
              <a:rPr lang="en-US" altLang="en-US" sz="2800" dirty="0" smtClean="0"/>
              <a:t> </a:t>
            </a:r>
            <a:r>
              <a:rPr lang="en-US" altLang="en-US" sz="2800" dirty="0" smtClean="0"/>
              <a:t>Interface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6</a:t>
            </a:r>
            <a:r>
              <a:rPr lang="en-US" altLang="en-US" sz="2800" dirty="0" smtClean="0"/>
              <a:t>.2 </a:t>
            </a:r>
            <a:r>
              <a:rPr lang="en-US" altLang="en-US" sz="2800" dirty="0" smtClean="0"/>
              <a:t>– </a:t>
            </a:r>
            <a:r>
              <a:rPr lang="en-US" altLang="en-US" sz="2800" dirty="0" smtClean="0"/>
              <a:t>List</a:t>
            </a:r>
            <a:r>
              <a:rPr lang="en-US" altLang="en-US" sz="2800" dirty="0" smtClean="0"/>
              <a:t> Implementations</a:t>
            </a:r>
            <a:endParaRPr lang="en-US" altLang="en-US" sz="2800" dirty="0" smtClean="0"/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6</a:t>
            </a:r>
            <a:r>
              <a:rPr lang="en-US" altLang="en-US" sz="2800" dirty="0" smtClean="0"/>
              <a:t>.3 </a:t>
            </a:r>
            <a:r>
              <a:rPr lang="en-US" altLang="en-US" sz="2800" dirty="0" smtClean="0"/>
              <a:t>– </a:t>
            </a:r>
            <a:r>
              <a:rPr lang="en-US" altLang="en-US" sz="2800" dirty="0" smtClean="0"/>
              <a:t>Applications: Card Deck and Games</a:t>
            </a:r>
            <a:endParaRPr lang="en-US" altLang="en-US" sz="2800" dirty="0" smtClean="0"/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en-US" sz="2800" dirty="0" smtClean="0"/>
              <a:t>6.4 </a:t>
            </a:r>
            <a:r>
              <a:rPr lang="en-US" altLang="en-US" sz="2800" dirty="0"/>
              <a:t>– </a:t>
            </a:r>
            <a:r>
              <a:rPr lang="en-US" altLang="en-US" sz="2800" dirty="0" smtClean="0"/>
              <a:t>Sorted Array-Based </a:t>
            </a:r>
            <a:r>
              <a:rPr lang="en-US" altLang="en-US" sz="2800" dirty="0" smtClean="0"/>
              <a:t>List </a:t>
            </a:r>
            <a:r>
              <a:rPr lang="en-US" altLang="en-US" sz="2800" dirty="0" smtClean="0"/>
              <a:t>Implementation</a:t>
            </a:r>
            <a:endParaRPr lang="en-US" altLang="en-US" sz="2800" dirty="0"/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 smtClean="0"/>
              <a:t>6.5 </a:t>
            </a:r>
            <a:r>
              <a:rPr lang="en-US" altLang="en-US" sz="2800" dirty="0" smtClean="0"/>
              <a:t>– </a:t>
            </a:r>
            <a:r>
              <a:rPr lang="en-US" altLang="en-US" sz="2800" dirty="0" smtClean="0"/>
              <a:t>List Variations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 smtClean="0"/>
              <a:t>6.6 </a:t>
            </a:r>
            <a:r>
              <a:rPr lang="en-US" altLang="en-US" sz="2800" dirty="0"/>
              <a:t>– </a:t>
            </a:r>
            <a:r>
              <a:rPr lang="en-US" altLang="en-US" sz="2800" dirty="0" smtClean="0"/>
              <a:t>Application: Large Integers</a:t>
            </a:r>
            <a:endParaRPr lang="en-US" altLang="en-US" sz="2800" dirty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 smtClean="0"/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dirty="0" smtClean="0"/>
          </a:p>
          <a:p>
            <a:pPr eaLnBrk="1" hangingPunct="1">
              <a:lnSpc>
                <a:spcPct val="90000"/>
              </a:lnSpc>
            </a:pPr>
            <a:endParaRPr lang="en-US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168381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6.3 Applications: </a:t>
            </a:r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4000" dirty="0" smtClean="0"/>
              <a:t>Card </a:t>
            </a:r>
            <a:r>
              <a:rPr lang="en-US" sz="4000" dirty="0"/>
              <a:t>Deck and Games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07" y="1600200"/>
            <a:ext cx="7370386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73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r>
              <a:rPr lang="en-US" sz="4000" dirty="0" smtClean="0"/>
              <a:t>The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Card</a:t>
            </a:r>
            <a:r>
              <a:rPr lang="en-US" sz="4000" dirty="0" smtClean="0"/>
              <a:t> class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txBody>
          <a:bodyPr/>
          <a:lstStyle/>
          <a:p>
            <a:r>
              <a:rPr lang="en-US" sz="2800" dirty="0" smtClean="0"/>
              <a:t>Found in the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support.cards</a:t>
            </a:r>
            <a:r>
              <a:rPr lang="en-US" sz="2800" dirty="0" smtClean="0"/>
              <a:t> package</a:t>
            </a:r>
          </a:p>
          <a:p>
            <a:r>
              <a:rPr lang="en-US" sz="2800" dirty="0" smtClean="0"/>
              <a:t>A card object has three attributes:</a:t>
            </a:r>
          </a:p>
          <a:p>
            <a:pPr lvl="1"/>
            <a:r>
              <a:rPr lang="en-US" sz="2400" dirty="0" smtClean="0"/>
              <a:t>rank: the rank of the card e.g. Five or King</a:t>
            </a:r>
          </a:p>
          <a:p>
            <a:pPr lvl="1"/>
            <a:r>
              <a:rPr lang="en-US" sz="2400" dirty="0" smtClean="0"/>
              <a:t>suit: the suit of the card e.g. Heart or Spade</a:t>
            </a:r>
          </a:p>
          <a:p>
            <a:pPr lvl="1"/>
            <a:r>
              <a:rPr lang="en-US" sz="2400" dirty="0" smtClean="0"/>
              <a:t>image: an image icon associated with the card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ank</a:t>
            </a:r>
            <a:r>
              <a:rPr lang="en-US" sz="2800" dirty="0" smtClean="0"/>
              <a:t> and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suit</a:t>
            </a:r>
            <a:r>
              <a:rPr lang="en-US" sz="2800" dirty="0" smtClean="0"/>
              <a:t> are both represented by public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en-US" sz="2800" dirty="0" smtClean="0"/>
              <a:t> classes provided by the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Card</a:t>
            </a:r>
            <a:r>
              <a:rPr lang="en-US" sz="2800" dirty="0" smtClean="0"/>
              <a:t> class</a:t>
            </a:r>
          </a:p>
          <a:p>
            <a:r>
              <a:rPr lang="en-US" sz="2800" dirty="0" smtClean="0"/>
              <a:t>The image files used for the image icons are also located in the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support.cards</a:t>
            </a:r>
            <a:r>
              <a:rPr lang="en-US" sz="2800" dirty="0" smtClean="0"/>
              <a:t> package</a:t>
            </a:r>
          </a:p>
          <a:p>
            <a:r>
              <a:rPr lang="en-US" sz="2800" dirty="0" smtClean="0"/>
              <a:t>Attribute getter methods are provided plus an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en-US" sz="2800" dirty="0" smtClean="0"/>
              <a:t>, a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compareTo</a:t>
            </a:r>
            <a:r>
              <a:rPr lang="en-US" sz="2800" dirty="0" smtClean="0"/>
              <a:t> and a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3149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The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CardDeck</a:t>
            </a:r>
            <a:r>
              <a:rPr lang="en-US" sz="4000" dirty="0" smtClean="0"/>
              <a:t> class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1600200"/>
            <a:ext cx="8458200" cy="4525963"/>
          </a:xfrm>
        </p:spPr>
        <p:txBody>
          <a:bodyPr/>
          <a:lstStyle/>
          <a:p>
            <a:r>
              <a:rPr lang="en-US" sz="2800" dirty="0" smtClean="0"/>
              <a:t>Uses an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ABList</a:t>
            </a:r>
            <a:r>
              <a:rPr lang="en-US" sz="2800" dirty="0" smtClean="0"/>
              <a:t> of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Card</a:t>
            </a:r>
            <a:r>
              <a:rPr lang="en-US" sz="2800" dirty="0" smtClean="0"/>
              <a:t> objects named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deck</a:t>
            </a:r>
            <a:r>
              <a:rPr lang="en-US" sz="2800" dirty="0" smtClean="0"/>
              <a:t> as its internal representation</a:t>
            </a:r>
          </a:p>
          <a:p>
            <a:r>
              <a:rPr lang="en-US" sz="2800" dirty="0" smtClean="0"/>
              <a:t>Another instance variable,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deal</a:t>
            </a:r>
            <a:r>
              <a:rPr lang="en-US" sz="2800" dirty="0" smtClean="0"/>
              <a:t>, which holds an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Iterator&lt;Card&gt;</a:t>
            </a:r>
            <a:r>
              <a:rPr lang="en-US" sz="2800" dirty="0" smtClean="0"/>
              <a:t> object, is used to deal cards </a:t>
            </a:r>
          </a:p>
          <a:p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deal</a:t>
            </a:r>
            <a:r>
              <a:rPr lang="en-US" sz="2800" dirty="0" smtClean="0"/>
              <a:t> is set to 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deck.iterator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2800" dirty="0" smtClean="0">
                <a:cs typeface="Courier New" panose="02070309020205020404" pitchFamily="49" charset="0"/>
              </a:rPr>
              <a:t>Exports methods for shuffling the deck and iterating through the deck</a:t>
            </a:r>
            <a:endParaRPr lang="en-US" sz="2800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576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Applications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CardHandCLI</a:t>
            </a:r>
            <a:r>
              <a:rPr lang="en-US" sz="2800" dirty="0"/>
              <a:t> </a:t>
            </a:r>
            <a:r>
              <a:rPr lang="en-US" sz="2800" dirty="0" smtClean="0"/>
              <a:t>– command line interface program which deals a 5 card hand from a card deck, allowing the user to arrange the cards</a:t>
            </a:r>
          </a:p>
          <a:p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CardHandGUI</a:t>
            </a:r>
            <a:r>
              <a:rPr lang="en-US" sz="2800" dirty="0" smtClean="0"/>
              <a:t> </a:t>
            </a:r>
            <a:r>
              <a:rPr lang="en-US" sz="2800" dirty="0"/>
              <a:t>– </a:t>
            </a:r>
            <a:r>
              <a:rPr lang="en-US" sz="2800" dirty="0" smtClean="0"/>
              <a:t>graphical user </a:t>
            </a:r>
            <a:r>
              <a:rPr lang="en-US" sz="2800" dirty="0"/>
              <a:t>interface program which deals a 5 card hand from a card deck, allowing the user to arrange the </a:t>
            </a:r>
            <a:r>
              <a:rPr lang="en-US" sz="2800" dirty="0" smtClean="0"/>
              <a:t>cards</a:t>
            </a:r>
          </a:p>
          <a:p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HigherLower</a:t>
            </a:r>
            <a:r>
              <a:rPr lang="en-US" sz="2800" dirty="0" smtClean="0"/>
              <a:t> – Predict whether the next card will be higher or lower</a:t>
            </a:r>
          </a:p>
          <a:p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Pairs</a:t>
            </a:r>
            <a:r>
              <a:rPr lang="en-US" sz="2800" dirty="0" smtClean="0"/>
              <a:t> – Analyzes the probability of being dealt a pair in a 5 card hand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33226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6.4 Sorted Array-Based List </a:t>
            </a:r>
            <a:r>
              <a:rPr lang="en-US" sz="4000" dirty="0" smtClean="0"/>
              <a:t>Implementation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Class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SortedABList</a:t>
            </a:r>
            <a:r>
              <a:rPr lang="en-US" sz="2800" dirty="0" smtClean="0"/>
              <a:t> implements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ListInterface</a:t>
            </a:r>
            <a:r>
              <a:rPr lang="en-US" sz="2800" dirty="0"/>
              <a:t> </a:t>
            </a:r>
            <a:r>
              <a:rPr lang="en-US" sz="2800" dirty="0" smtClean="0"/>
              <a:t>and is found in the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ch06.lists</a:t>
            </a:r>
            <a:r>
              <a:rPr lang="en-US" sz="2800" dirty="0" smtClean="0"/>
              <a:t> package</a:t>
            </a:r>
          </a:p>
          <a:p>
            <a:r>
              <a:rPr lang="en-US" sz="2800" dirty="0" smtClean="0"/>
              <a:t>Much </a:t>
            </a:r>
            <a:r>
              <a:rPr lang="en-US" sz="2800" dirty="0"/>
              <a:t>of the design and code of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SortedArrayCollection</a:t>
            </a:r>
            <a:r>
              <a:rPr lang="en-US" sz="2800" dirty="0"/>
              <a:t> from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ch05.collections</a:t>
            </a:r>
            <a:r>
              <a:rPr lang="en-US" sz="2800" dirty="0"/>
              <a:t> package can be reused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We </a:t>
            </a:r>
            <a:r>
              <a:rPr lang="en-US" sz="2800" dirty="0"/>
              <a:t>state as a general precondition of the class that the index-based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en-US" sz="2800" dirty="0"/>
              <a:t> and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US" sz="2800" dirty="0"/>
              <a:t> operations are not supported. </a:t>
            </a:r>
          </a:p>
        </p:txBody>
      </p:sp>
    </p:spTree>
    <p:extLst>
      <p:ext uri="{BB962C8B-B14F-4D97-AF65-F5344CB8AC3E}">
        <p14:creationId xmlns:p14="http://schemas.microsoft.com/office/powerpoint/2010/main" val="319151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 </a:t>
            </a:r>
            <a:r>
              <a:rPr lang="en-US" sz="4000" dirty="0" smtClean="0"/>
              <a:t>Code </a:t>
            </a:r>
            <a:r>
              <a:rPr lang="en-US" sz="4000" dirty="0"/>
              <a:t>for the two unsupported methods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void add(int index, T element)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Throws UnsupportedOperationException.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throw new UnsupportedOperationException("Unsupported index-based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add …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 set(int index, T newElement)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Throws UnsupportedOperationException.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throw new UnsupportedOperationException("Unsupported index-based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set …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65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Comparator Interface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2362200"/>
          </a:xfrm>
        </p:spPr>
        <p:txBody>
          <a:bodyPr/>
          <a:lstStyle/>
          <a:p>
            <a:r>
              <a:rPr lang="en-US" sz="2800" dirty="0" smtClean="0"/>
              <a:t>We </a:t>
            </a:r>
            <a:r>
              <a:rPr lang="en-US" sz="2800" dirty="0"/>
              <a:t>want to allow clients of our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SortedABList</a:t>
            </a:r>
            <a:r>
              <a:rPr lang="en-US" sz="2800" dirty="0"/>
              <a:t> to be </a:t>
            </a:r>
            <a:r>
              <a:rPr lang="en-US" sz="2800" dirty="0" smtClean="0"/>
              <a:t>able </a:t>
            </a:r>
            <a:r>
              <a:rPr lang="en-US" sz="2800" dirty="0"/>
              <a:t>to specify for themselves how the elements should be </a:t>
            </a:r>
            <a:r>
              <a:rPr lang="en-US" sz="2800" dirty="0" smtClean="0"/>
              <a:t>sorted</a:t>
            </a:r>
          </a:p>
          <a:p>
            <a:r>
              <a:rPr lang="en-US" sz="2800" dirty="0" smtClean="0"/>
              <a:t>The Java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Comparator</a:t>
            </a:r>
            <a:r>
              <a:rPr lang="en-US" sz="2800" dirty="0" smtClean="0"/>
              <a:t> interface </a:t>
            </a:r>
            <a:r>
              <a:rPr lang="en-US" sz="2800" dirty="0"/>
              <a:t>defines two </a:t>
            </a:r>
            <a:r>
              <a:rPr lang="en-US" sz="2800" dirty="0" smtClean="0"/>
              <a:t>abstract methods: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Using an approach based on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Comparator</a:t>
            </a:r>
            <a:r>
              <a:rPr lang="en-US" sz="2800" dirty="0"/>
              <a:t> class </a:t>
            </a:r>
            <a:r>
              <a:rPr lang="en-US" sz="2800" dirty="0" smtClean="0"/>
              <a:t>allows </a:t>
            </a:r>
            <a:r>
              <a:rPr lang="en-US" sz="2800" dirty="0"/>
              <a:t>for multiple sorting orders</a:t>
            </a:r>
            <a:endParaRPr lang="en-US" sz="28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762000" y="3798888"/>
            <a:ext cx="1183345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abstract int compare(T o1, T o2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Returns a negative integer, zero, or a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positive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integer to indicate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that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o1 is less than, equal to,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greater than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o2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abstract boolean equals(Object obj);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Returns true if this Comparator equals obj; otherwise, false</a:t>
            </a:r>
          </a:p>
          <a:p>
            <a:endParaRPr lang="en-US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06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Comparator Interface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2362200"/>
          </a:xfrm>
        </p:spPr>
        <p:txBody>
          <a:bodyPr/>
          <a:lstStyle/>
          <a:p>
            <a:r>
              <a:rPr lang="en-US" sz="2800" dirty="0" smtClean="0"/>
              <a:t>Using </a:t>
            </a:r>
            <a:r>
              <a:rPr lang="en-US" sz="2800" dirty="0"/>
              <a:t>an approach based on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Comparator</a:t>
            </a:r>
            <a:r>
              <a:rPr lang="en-US" sz="2800" dirty="0"/>
              <a:t> class </a:t>
            </a:r>
            <a:r>
              <a:rPr lang="en-US" sz="2800" dirty="0" smtClean="0"/>
              <a:t>allows </a:t>
            </a:r>
            <a:r>
              <a:rPr lang="en-US" sz="2800" dirty="0"/>
              <a:t>for multiple sorting </a:t>
            </a:r>
            <a:r>
              <a:rPr lang="en-US" sz="2800" dirty="0" smtClean="0"/>
              <a:t>orders</a:t>
            </a:r>
          </a:p>
          <a:p>
            <a:r>
              <a:rPr lang="en-US" sz="2800" dirty="0" smtClean="0"/>
              <a:t>For example our FamousPerson class typically bases comparison on last name, first name but it could also define other approaches: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57200" y="3962400"/>
            <a:ext cx="1183345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Comparator&lt;FamousPerson&gt;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yearOfBirthComparator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new Comparator&lt;FamousPerson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&gt;()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int compare(FamousPerson element1, FamousPerson element2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(element1.yearOfBirth - element2.yearOfBirth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};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95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SortedABList Constructors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There are two constructors</a:t>
            </a:r>
          </a:p>
          <a:p>
            <a:r>
              <a:rPr lang="en-US" sz="2800" dirty="0" smtClean="0"/>
              <a:t>One uses the “natural order” of the elements</a:t>
            </a:r>
          </a:p>
          <a:p>
            <a:r>
              <a:rPr lang="en-US" sz="2800" dirty="0" smtClean="0"/>
              <a:t>The other uses an order provided by the client who passes an appropriate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Comparator</a:t>
            </a:r>
            <a:r>
              <a:rPr lang="en-US" sz="2800" dirty="0" smtClean="0"/>
              <a:t> object as an argument to the method</a:t>
            </a:r>
          </a:p>
          <a:p>
            <a:r>
              <a:rPr lang="en-US" sz="2800" dirty="0" smtClean="0"/>
              <a:t>A private variable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</a:t>
            </a:r>
            <a:r>
              <a:rPr lang="en-US" sz="2800" dirty="0" smtClean="0"/>
              <a:t> of class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Comparator&lt;T&gt;</a:t>
            </a:r>
            <a:r>
              <a:rPr lang="en-US" sz="2800" dirty="0" smtClean="0"/>
              <a:t> is used to make comparisons internally and is set by the invoked constructor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0159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sz="4000" dirty="0" smtClean="0"/>
              <a:t>SortedABList Constructors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protected Comparator&lt;T&gt; comp;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SortedABList()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Precondition: T implements Comparable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list = (T[]) new Object[DEFCAP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comp = new Comparator&lt;T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&gt;()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int compare(T element1, T element2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((Comparable)element1).compareTo(element2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};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SortedABList(Comparator&lt;T&gt; comp)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list = (T[]) new Object[DEFCAP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this.comp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comp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/>
          <p:cNvSpPr txBox="1"/>
          <p:nvPr/>
        </p:nvSpPr>
        <p:spPr>
          <a:xfrm rot="819738">
            <a:off x="5043213" y="1922331"/>
            <a:ext cx="40158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See the </a:t>
            </a:r>
            <a:r>
              <a:rPr lang="en-US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CSPeople</a:t>
            </a:r>
            <a:r>
              <a:rPr lang="en-US" dirty="0" smtClean="0">
                <a:solidFill>
                  <a:srgbClr val="FF0000"/>
                </a:solidFill>
              </a:rPr>
              <a:t> application in the</a:t>
            </a:r>
          </a:p>
          <a:p>
            <a:r>
              <a:rPr lang="en-US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ch06.apps</a:t>
            </a:r>
            <a:r>
              <a:rPr lang="en-US" dirty="0" smtClean="0">
                <a:solidFill>
                  <a:srgbClr val="FF0000"/>
                </a:solidFill>
              </a:rPr>
              <a:t> package for an example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demonstrating the use of these two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constructors.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2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4000" dirty="0"/>
              <a:t>6.1 – The List Interface</a:t>
            </a:r>
          </a:p>
        </p:txBody>
      </p:sp>
      <p:sp>
        <p:nvSpPr>
          <p:cNvPr id="4100" name="Text Box 8"/>
          <p:cNvSpPr txBox="1">
            <a:spLocks noChangeArrowheads="1"/>
          </p:cNvSpPr>
          <p:nvPr/>
        </p:nvSpPr>
        <p:spPr bwMode="auto">
          <a:xfrm>
            <a:off x="822325" y="41513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470338" y="1690688"/>
            <a:ext cx="8229600" cy="4100512"/>
          </a:xfrm>
        </p:spPr>
        <p:txBody>
          <a:bodyPr/>
          <a:lstStyle/>
          <a:p>
            <a:r>
              <a:rPr lang="en-US" sz="2800" dirty="0" smtClean="0"/>
              <a:t>A </a:t>
            </a:r>
            <a:r>
              <a:rPr lang="en-US" sz="2800" dirty="0"/>
              <a:t>list is a collection of elements, with a linear </a:t>
            </a:r>
            <a:r>
              <a:rPr lang="en-US" sz="2800" dirty="0" smtClean="0"/>
              <a:t> </a:t>
            </a:r>
            <a:r>
              <a:rPr lang="en-US" sz="2800" dirty="0"/>
              <a:t>relationship existing among its elements. </a:t>
            </a:r>
            <a:endParaRPr lang="en-US" sz="2800" dirty="0" smtClean="0"/>
          </a:p>
          <a:p>
            <a:r>
              <a:rPr lang="en-US" sz="2800" dirty="0" smtClean="0"/>
              <a:t>Each </a:t>
            </a:r>
            <a:r>
              <a:rPr lang="en-US" sz="2800" dirty="0"/>
              <a:t>element on the list </a:t>
            </a:r>
            <a:r>
              <a:rPr lang="en-US" sz="2800" dirty="0" smtClean="0"/>
              <a:t>has a position on the list, its index.</a:t>
            </a:r>
          </a:p>
          <a:p>
            <a:r>
              <a:rPr lang="en-US" sz="2800" dirty="0" smtClean="0"/>
              <a:t>In </a:t>
            </a:r>
            <a:r>
              <a:rPr lang="en-US" sz="2800" dirty="0"/>
              <a:t>addition to our lists supporting the standard collection operations add, get, contains, remove, isFull, isEmpty, and size, they </a:t>
            </a:r>
            <a:r>
              <a:rPr lang="en-US" sz="2800" dirty="0" smtClean="0"/>
              <a:t>support </a:t>
            </a:r>
            <a:r>
              <a:rPr lang="en-US" sz="2800" dirty="0"/>
              <a:t>index-related </a:t>
            </a:r>
            <a:r>
              <a:rPr lang="en-US" sz="2800" dirty="0" smtClean="0"/>
              <a:t>operations and iteration.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8955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609600"/>
            <a:ext cx="2667000" cy="1143000"/>
          </a:xfrm>
        </p:spPr>
        <p:txBody>
          <a:bodyPr/>
          <a:lstStyle/>
          <a:p>
            <a:r>
              <a:rPr lang="en-US" sz="3600" dirty="0" smtClean="0"/>
              <a:t>Our List ADT Architecture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04800"/>
            <a:ext cx="5029200" cy="597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012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6.5 List </a:t>
            </a:r>
            <a:r>
              <a:rPr lang="en-US" sz="4000" dirty="0" smtClean="0"/>
              <a:t>Variations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19100" y="1446213"/>
            <a:ext cx="8229600" cy="4525963"/>
          </a:xfrm>
        </p:spPr>
        <p:txBody>
          <a:bodyPr/>
          <a:lstStyle/>
          <a:p>
            <a:r>
              <a:rPr lang="en-US" sz="2800" dirty="0"/>
              <a:t>Java </a:t>
            </a:r>
            <a:r>
              <a:rPr lang="en-US" sz="2800" dirty="0" smtClean="0"/>
              <a:t>Library</a:t>
            </a:r>
          </a:p>
          <a:p>
            <a:pPr lvl="1"/>
            <a:r>
              <a:rPr lang="en-US" sz="2400" dirty="0" smtClean="0"/>
              <a:t>The </a:t>
            </a:r>
            <a:r>
              <a:rPr lang="en-US" sz="2400" dirty="0"/>
              <a:t>library provides a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en-US" sz="2400" dirty="0"/>
              <a:t> interface that inherits from both the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Collection</a:t>
            </a:r>
            <a:r>
              <a:rPr lang="en-US" sz="2400" dirty="0"/>
              <a:t> and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400" dirty="0"/>
              <a:t> interfaces of the library. </a:t>
            </a:r>
            <a:endParaRPr lang="en-US" sz="2400" dirty="0" smtClean="0"/>
          </a:p>
          <a:p>
            <a:pPr lvl="1"/>
            <a:r>
              <a:rPr lang="en-US" sz="2400" dirty="0" smtClean="0"/>
              <a:t>The </a:t>
            </a:r>
            <a:r>
              <a:rPr lang="en-US" sz="2400" dirty="0"/>
              <a:t>library’s list interface is significantly </a:t>
            </a:r>
            <a:r>
              <a:rPr lang="en-US" sz="2400" dirty="0" smtClean="0"/>
              <a:t>more complex </a:t>
            </a:r>
            <a:r>
              <a:rPr lang="en-US" sz="2400" dirty="0"/>
              <a:t>than ours, defining 28 abstract methods. </a:t>
            </a:r>
            <a:endParaRPr lang="en-US" sz="2400" dirty="0" smtClean="0"/>
          </a:p>
          <a:p>
            <a:pPr lvl="1"/>
            <a:r>
              <a:rPr lang="en-US" sz="2400" dirty="0" smtClean="0"/>
              <a:t>It </a:t>
            </a:r>
            <a:r>
              <a:rPr lang="en-US" sz="2400" dirty="0"/>
              <a:t>is implemented by the following classes: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AbstractList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AbstractSequentialList</a:t>
            </a:r>
            <a:r>
              <a:rPr lang="en-US" sz="2400" dirty="0"/>
              <a:t>,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AttributeList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CopyOnWriteArrayList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LinkedList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RoleList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RoleUnresolvedList</a:t>
            </a:r>
            <a:r>
              <a:rPr lang="en-US" sz="2400" dirty="0"/>
              <a:t>,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Stack</a:t>
            </a:r>
            <a:r>
              <a:rPr lang="en-US" sz="2400" dirty="0"/>
              <a:t>, and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  <a:r>
              <a:rPr 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52453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Linked List Variations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00200"/>
            <a:ext cx="7924799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A </a:t>
            </a:r>
            <a:r>
              <a:rPr lang="en-US" altLang="en-US" sz="4000" dirty="0" smtClean="0"/>
              <a:t>Linked List as an Array of Nodes</a:t>
            </a:r>
          </a:p>
        </p:txBody>
      </p:sp>
      <p:pic>
        <p:nvPicPr>
          <p:cNvPr id="20483" name="Picture 5" descr="37461_CH07_FIG0711"/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66800" y="1600200"/>
            <a:ext cx="7210269" cy="3962400"/>
          </a:xfrm>
          <a:noFill/>
        </p:spPr>
      </p:pic>
    </p:spTree>
    <p:extLst>
      <p:ext uri="{BB962C8B-B14F-4D97-AF65-F5344CB8AC3E}">
        <p14:creationId xmlns:p14="http://schemas.microsoft.com/office/powerpoint/2010/main" val="11543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Why Use an Array?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Sometimes managing the free space ourselves gives us greater flexibility</a:t>
            </a:r>
          </a:p>
          <a:p>
            <a:pPr eaLnBrk="1" hangingPunct="1"/>
            <a:r>
              <a:rPr lang="en-US" altLang="en-US" smtClean="0"/>
              <a:t>There are programming languages that do not support dynamic allocation or reference types</a:t>
            </a:r>
          </a:p>
          <a:p>
            <a:pPr eaLnBrk="1" hangingPunct="1"/>
            <a:r>
              <a:rPr lang="en-US" altLang="en-US" smtClean="0"/>
              <a:t>There are times when dynamic allocation of each node, one at a time, is too costly in terms of time</a:t>
            </a:r>
          </a:p>
        </p:txBody>
      </p:sp>
    </p:spTree>
    <p:extLst>
      <p:ext uri="{BB962C8B-B14F-4D97-AF65-F5344CB8AC3E}">
        <p14:creationId xmlns:p14="http://schemas.microsoft.com/office/powerpoint/2010/main" val="207024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Boundedness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A desire for static allocation is one of the primary motivations for the array-based linked approach</a:t>
            </a:r>
          </a:p>
          <a:p>
            <a:pPr eaLnBrk="1" hangingPunct="1"/>
            <a:r>
              <a:rPr lang="en-US" altLang="en-US" sz="2800" dirty="0" smtClean="0"/>
              <a:t>We drop our assumption that our lists are of unlimited size in this section - our lists will not grow as needed. </a:t>
            </a:r>
          </a:p>
          <a:p>
            <a:pPr eaLnBrk="1" hangingPunct="1"/>
            <a:r>
              <a:rPr lang="en-US" altLang="en-US" sz="2800" dirty="0" smtClean="0"/>
              <a:t>Applications should not add elements to a full list. </a:t>
            </a:r>
          </a:p>
        </p:txBody>
      </p:sp>
    </p:spTree>
    <p:extLst>
      <p:ext uri="{BB962C8B-B14F-4D97-AF65-F5344CB8AC3E}">
        <p14:creationId xmlns:p14="http://schemas.microsoft.com/office/powerpoint/2010/main" val="212634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219200"/>
            <a:ext cx="1752600" cy="1143000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A sorted list</a:t>
            </a:r>
          </a:p>
        </p:txBody>
      </p:sp>
      <p:pic>
        <p:nvPicPr>
          <p:cNvPr id="23555" name="Picture 5" descr="37461_CH07_FIG0712"/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429000" y="304800"/>
            <a:ext cx="3578380" cy="5562600"/>
          </a:xfrm>
          <a:noFill/>
        </p:spPr>
      </p:pic>
    </p:spTree>
    <p:extLst>
      <p:ext uri="{BB962C8B-B14F-4D97-AF65-F5344CB8AC3E}">
        <p14:creationId xmlns:p14="http://schemas.microsoft.com/office/powerpoint/2010/main" val="411845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hangingPunct="1"/>
            <a:r>
              <a:rPr lang="en-US" altLang="en-US" smtClean="0"/>
              <a:t>Implementation Issues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30763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400" dirty="0" smtClean="0"/>
              <a:t>We mark the end of the list with a “null” value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 smtClean="0"/>
              <a:t>the “null” value must be an invalid address for a real list element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 smtClean="0"/>
              <a:t>we use the value –1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 smtClean="0"/>
              <a:t>we suggest using the </a:t>
            </a:r>
            <a:r>
              <a:rPr lang="en-US" altLang="en-US" sz="2000" dirty="0" smtClean="0"/>
              <a:t>identifier NUL and </a:t>
            </a:r>
            <a:r>
              <a:rPr lang="en-US" altLang="en-US" sz="2000" dirty="0" smtClean="0"/>
              <a:t>defining </a:t>
            </a:r>
            <a:r>
              <a:rPr lang="en-US" altLang="en-US" sz="2000" dirty="0" smtClean="0"/>
              <a:t>it to be -1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400" dirty="0" smtClean="0"/>
              <a:t>		</a:t>
            </a:r>
            <a:r>
              <a:rPr lang="en-US" altLang="en-US" sz="2000" dirty="0" smtClean="0">
                <a:latin typeface="Courier New" panose="02070309020205020404" pitchFamily="49" charset="0"/>
              </a:rPr>
              <a:t>private static final int NUL = –1;</a:t>
            </a:r>
          </a:p>
          <a:p>
            <a:pPr eaLnBrk="1" hangingPunct="1">
              <a:lnSpc>
                <a:spcPct val="80000"/>
              </a:lnSpc>
            </a:pPr>
            <a:endParaRPr lang="en-US" altLang="en-US" sz="2400" dirty="0" smtClean="0"/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 smtClean="0"/>
              <a:t>One </a:t>
            </a:r>
            <a:r>
              <a:rPr lang="en-US" altLang="en-US" sz="2400" dirty="0" smtClean="0"/>
              <a:t>must directly manage the free space available for new list elements.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L</a:t>
            </a:r>
            <a:r>
              <a:rPr lang="en-US" altLang="en-US" sz="2000" dirty="0" smtClean="0"/>
              <a:t>ink </a:t>
            </a:r>
            <a:r>
              <a:rPr lang="en-US" altLang="en-US" sz="2000" dirty="0" smtClean="0"/>
              <a:t>the collection of unused array elements together into a linked list of free nodes.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W</a:t>
            </a:r>
            <a:r>
              <a:rPr lang="en-US" altLang="en-US" sz="2000" dirty="0" smtClean="0"/>
              <a:t>rite your </a:t>
            </a:r>
            <a:r>
              <a:rPr lang="en-US" altLang="en-US" sz="2000" dirty="0" smtClean="0"/>
              <a:t>own method to allocate nodes from the free space. We </a:t>
            </a:r>
            <a:r>
              <a:rPr lang="en-US" altLang="en-US" sz="2000" dirty="0" smtClean="0"/>
              <a:t>suggest calling </a:t>
            </a:r>
            <a:r>
              <a:rPr lang="en-US" altLang="en-US" sz="2000" dirty="0" smtClean="0"/>
              <a:t>this method </a:t>
            </a:r>
            <a:r>
              <a:rPr lang="en-US" altLang="en-US" sz="2000" dirty="0" err="1" smtClean="0">
                <a:latin typeface="Courier New" panose="02070309020205020404" pitchFamily="49" charset="0"/>
              </a:rPr>
              <a:t>getNode</a:t>
            </a:r>
            <a:r>
              <a:rPr lang="en-US" altLang="en-US" sz="2000" dirty="0" smtClean="0"/>
              <a:t>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W</a:t>
            </a:r>
            <a:r>
              <a:rPr lang="en-US" altLang="en-US" sz="2000" dirty="0" smtClean="0"/>
              <a:t>rite your </a:t>
            </a:r>
            <a:r>
              <a:rPr lang="en-US" altLang="en-US" sz="2000" dirty="0" smtClean="0"/>
              <a:t>own method</a:t>
            </a:r>
            <a:r>
              <a:rPr lang="en-US" altLang="en-US" sz="2000" dirty="0" smtClean="0"/>
              <a:t>, we suggest calling it </a:t>
            </a:r>
            <a:r>
              <a:rPr lang="en-US" altLang="en-US" sz="2000" dirty="0" err="1" smtClean="0">
                <a:latin typeface="Courier New" panose="02070309020205020404" pitchFamily="49" charset="0"/>
              </a:rPr>
              <a:t>freeNode</a:t>
            </a:r>
            <a:r>
              <a:rPr lang="en-US" altLang="en-US" sz="2000" dirty="0" smtClean="0"/>
              <a:t>, to put a node back into the pool of free space when it is de-allocated.</a:t>
            </a:r>
          </a:p>
        </p:txBody>
      </p:sp>
    </p:spTree>
    <p:extLst>
      <p:ext uri="{BB962C8B-B14F-4D97-AF65-F5344CB8AC3E}">
        <p14:creationId xmlns:p14="http://schemas.microsoft.com/office/powerpoint/2010/main" val="130390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371600"/>
            <a:ext cx="2438400" cy="1143000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A linked list and free space</a:t>
            </a:r>
          </a:p>
        </p:txBody>
      </p:sp>
      <p:pic>
        <p:nvPicPr>
          <p:cNvPr id="25603" name="Picture 5" descr="37461_CH07_FIG0713"/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52800" y="304800"/>
            <a:ext cx="3657600" cy="5757307"/>
          </a:xfrm>
          <a:noFill/>
        </p:spPr>
      </p:pic>
    </p:spTree>
    <p:extLst>
      <p:ext uri="{BB962C8B-B14F-4D97-AF65-F5344CB8AC3E}">
        <p14:creationId xmlns:p14="http://schemas.microsoft.com/office/powerpoint/2010/main" val="3490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6.6 Application: Large Integers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The </a:t>
            </a:r>
            <a:r>
              <a:rPr lang="en-US" sz="2800" dirty="0"/>
              <a:t>largest </a:t>
            </a:r>
            <a:r>
              <a:rPr lang="en-US" sz="2800" dirty="0" smtClean="0"/>
              <a:t>Java integer type</a:t>
            </a:r>
            <a:r>
              <a:rPr lang="en-US" sz="2800" dirty="0"/>
              <a:t>,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2800" dirty="0"/>
              <a:t>, can represent values between </a:t>
            </a:r>
            <a:r>
              <a:rPr lang="en-US" sz="2800" dirty="0" smtClean="0"/>
              <a:t>−9,223,372,036,854,775,808 </a:t>
            </a:r>
            <a:r>
              <a:rPr lang="en-US" sz="2800" dirty="0"/>
              <a:t>and </a:t>
            </a:r>
            <a:r>
              <a:rPr lang="en-US" sz="2800" dirty="0" smtClean="0"/>
              <a:t>9,223,372,036,854,775,807</a:t>
            </a:r>
          </a:p>
          <a:p>
            <a:r>
              <a:rPr lang="en-US" sz="2800" dirty="0" smtClean="0"/>
              <a:t>Believe it or not, for some applications that may not be sufficient</a:t>
            </a:r>
          </a:p>
          <a:p>
            <a:r>
              <a:rPr lang="en-US" sz="2800" dirty="0" smtClean="0"/>
              <a:t>A linked list of digits can grow to be any size, and thus can be used to represent integers of any size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1737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Indexes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elements of a list are indexed sequentially, from zero to one less than the size of the </a:t>
            </a:r>
            <a:r>
              <a:rPr lang="en-US" sz="2800" dirty="0" smtClean="0"/>
              <a:t>list</a:t>
            </a:r>
          </a:p>
          <a:p>
            <a:r>
              <a:rPr lang="en-US" sz="2800" dirty="0" smtClean="0"/>
              <a:t>We </a:t>
            </a:r>
            <a:r>
              <a:rPr lang="en-US" sz="2800" dirty="0"/>
              <a:t>define methods for adding, </a:t>
            </a:r>
            <a:r>
              <a:rPr lang="en-US" sz="2800" dirty="0" smtClean="0"/>
              <a:t>retrieving</a:t>
            </a:r>
            <a:r>
              <a:rPr lang="en-US" sz="2800" dirty="0"/>
              <a:t>, changing, and removing an element at an indicated index, as well as a method for determining the index of an element</a:t>
            </a:r>
            <a:r>
              <a:rPr lang="en-US" sz="2800" dirty="0" smtClean="0"/>
              <a:t>.</a:t>
            </a:r>
          </a:p>
          <a:p>
            <a:r>
              <a:rPr lang="en-US" sz="2800" dirty="0"/>
              <a:t>Each method that accepts an index as an argument throws an exception (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IndexOutOfBoundsException</a:t>
            </a:r>
            <a:r>
              <a:rPr lang="en-US" sz="2800" dirty="0" smtClean="0"/>
              <a:t>) if </a:t>
            </a:r>
            <a:r>
              <a:rPr lang="en-US" sz="2800" dirty="0"/>
              <a:t>the index </a:t>
            </a:r>
            <a:r>
              <a:rPr lang="en-US" sz="2800" dirty="0" smtClean="0"/>
              <a:t>is </a:t>
            </a:r>
            <a:r>
              <a:rPr lang="en-US" sz="2800" dirty="0"/>
              <a:t>invalid</a:t>
            </a:r>
          </a:p>
        </p:txBody>
      </p:sp>
    </p:spTree>
    <p:extLst>
      <p:ext uri="{BB962C8B-B14F-4D97-AF65-F5344CB8AC3E}">
        <p14:creationId xmlns:p14="http://schemas.microsoft.com/office/powerpoint/2010/main" val="85929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Representing large integers with linked </a:t>
            </a:r>
            <a:r>
              <a:rPr lang="en-US" sz="4000" dirty="0" smtClean="0"/>
              <a:t>lists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62" y="1600200"/>
            <a:ext cx="7982475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06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The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LargeInt</a:t>
            </a:r>
            <a:r>
              <a:rPr lang="en-US" sz="4000" dirty="0" smtClean="0"/>
              <a:t> class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cs typeface="Courier New" panose="02070309020205020404" pitchFamily="49" charset="0"/>
              </a:rPr>
              <a:t>Constructors – one that creates an “empty” integer and one that creates an integer based on a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400" dirty="0" smtClean="0">
                <a:cs typeface="Courier New" panose="02070309020205020404" pitchFamily="49" charset="0"/>
              </a:rPr>
              <a:t> argument</a:t>
            </a:r>
          </a:p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setNegative</a:t>
            </a:r>
            <a:r>
              <a:rPr lang="en-US" sz="2400" dirty="0" smtClean="0"/>
              <a:t> – makes the large integer negative</a:t>
            </a: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2400" dirty="0" smtClean="0"/>
              <a:t> – returns string representation</a:t>
            </a: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en-US" sz="2400" dirty="0" smtClean="0"/>
              <a:t> – returns the sum of two large integers</a:t>
            </a: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subtract</a:t>
            </a:r>
            <a:r>
              <a:rPr lang="en-US" sz="2400" dirty="0" smtClean="0"/>
              <a:t> – returns the difference of two large integers</a:t>
            </a:r>
          </a:p>
          <a:p>
            <a:endParaRPr lang="en-US" sz="2400" dirty="0"/>
          </a:p>
          <a:p>
            <a:r>
              <a:rPr lang="en-US" sz="2400" dirty="0" smtClean="0"/>
              <a:t>To support the creation and arithmetic manipulation of large integers we define a special list class 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2586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The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LargeIntList</a:t>
            </a:r>
            <a:r>
              <a:rPr lang="en-US" sz="4000" dirty="0" smtClean="0"/>
              <a:t> class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a list of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byte</a:t>
            </a:r>
            <a:r>
              <a:rPr lang="en-US" sz="2800" dirty="0" smtClean="0"/>
              <a:t> (to hold digits)</a:t>
            </a:r>
          </a:p>
          <a:p>
            <a:r>
              <a:rPr lang="en-US" sz="2800" dirty="0" smtClean="0"/>
              <a:t>provide operations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en-US" sz="2800" dirty="0" smtClean="0"/>
              <a:t>, 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addFront</a:t>
            </a:r>
            <a:r>
              <a:rPr lang="en-US" sz="2800" dirty="0" smtClean="0"/>
              <a:t>, 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addEnd</a:t>
            </a:r>
            <a:r>
              <a:rPr lang="en-US" sz="2800" dirty="0" smtClean="0"/>
              <a:t>, and both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forward</a:t>
            </a:r>
            <a:r>
              <a:rPr lang="en-US" sz="2800" dirty="0" smtClean="0"/>
              <a:t> and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reverse</a:t>
            </a:r>
            <a:r>
              <a:rPr lang="en-US" sz="2800" dirty="0" smtClean="0"/>
              <a:t> iterators</a:t>
            </a:r>
          </a:p>
          <a:p>
            <a:r>
              <a:rPr lang="en-US" sz="2800" dirty="0"/>
              <a:t>To support </a:t>
            </a:r>
            <a:r>
              <a:rPr lang="en-US" sz="2800" dirty="0" smtClean="0"/>
              <a:t>these requirements we use </a:t>
            </a:r>
            <a:r>
              <a:rPr lang="en-US" sz="2800" dirty="0"/>
              <a:t>a reference-based doubly linked </a:t>
            </a:r>
            <a:r>
              <a:rPr lang="en-US" sz="2800" dirty="0" smtClean="0"/>
              <a:t>structure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191000"/>
            <a:ext cx="5111496" cy="155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73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Applications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LargeIntCLI</a:t>
            </a:r>
            <a:r>
              <a:rPr lang="en-US" sz="2800" dirty="0"/>
              <a:t> - in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ch06.apps</a:t>
            </a:r>
            <a:r>
              <a:rPr lang="en-US" sz="2800" dirty="0"/>
              <a:t> package, allows the user to enter </a:t>
            </a:r>
            <a:r>
              <a:rPr lang="en-US" sz="2800" dirty="0" smtClean="0"/>
              <a:t>two large </a:t>
            </a:r>
            <a:r>
              <a:rPr lang="en-US" sz="2800" dirty="0"/>
              <a:t>integers, performs the addition and subtraction of the two integers, and reports the </a:t>
            </a:r>
            <a:r>
              <a:rPr lang="en-US" sz="2800" dirty="0" smtClean="0"/>
              <a:t>results</a:t>
            </a:r>
            <a:r>
              <a:rPr lang="en-US" sz="2800" dirty="0"/>
              <a:t>. </a:t>
            </a:r>
            <a:endParaRPr lang="en-US" sz="2800" dirty="0" smtClean="0"/>
          </a:p>
          <a:p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LargeIntGUI</a:t>
            </a:r>
            <a:r>
              <a:rPr lang="en-US" sz="2800" dirty="0" smtClean="0"/>
              <a:t> </a:t>
            </a:r>
            <a:r>
              <a:rPr lang="en-US" sz="2800" dirty="0"/>
              <a:t>- in the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ch06.apps</a:t>
            </a:r>
            <a:r>
              <a:rPr lang="en-US" sz="2800" dirty="0"/>
              <a:t> </a:t>
            </a:r>
            <a:r>
              <a:rPr lang="en-US" sz="2800" dirty="0" smtClean="0"/>
              <a:t>package: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119499"/>
            <a:ext cx="5213056" cy="217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4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Code and Demo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Instructors can </a:t>
            </a:r>
            <a:r>
              <a:rPr lang="en-US" altLang="en-US" dirty="0" smtClean="0"/>
              <a:t>now review </a:t>
            </a:r>
            <a:r>
              <a:rPr lang="en-US" altLang="en-US" dirty="0" smtClean="0"/>
              <a:t>the </a:t>
            </a:r>
            <a:r>
              <a:rPr lang="en-US" altLang="en-US" dirty="0" smtClean="0"/>
              <a:t>algorithms</a:t>
            </a:r>
            <a:r>
              <a:rPr lang="en-US" altLang="en-US" dirty="0" smtClean="0"/>
              <a:t>, walk through the code for the classes, and demonstrate the </a:t>
            </a:r>
            <a:r>
              <a:rPr lang="en-US" altLang="en-US" dirty="0" smtClean="0"/>
              <a:t>running applications.</a:t>
            </a: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033304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Important Concept Revisited: Abstraction Hierarchy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Here we </a:t>
            </a:r>
            <a:r>
              <a:rPr lang="en-US" sz="2400" dirty="0" smtClean="0"/>
              <a:t>saw </a:t>
            </a:r>
            <a:r>
              <a:rPr lang="en-US" sz="2400" dirty="0"/>
              <a:t>another example of an abstraction hierarchy. </a:t>
            </a:r>
            <a:endParaRPr lang="en-US" sz="2400" dirty="0" smtClean="0"/>
          </a:p>
          <a:p>
            <a:r>
              <a:rPr lang="en-US" sz="2400" dirty="0" smtClean="0"/>
              <a:t>Applications </a:t>
            </a:r>
            <a:r>
              <a:rPr lang="en-US" sz="2400" dirty="0"/>
              <a:t>use the LargeInt class, which uses the LargeIntList class, which uses the DLLNode class. </a:t>
            </a:r>
            <a:endParaRPr lang="en-US" sz="2400" dirty="0" smtClean="0"/>
          </a:p>
          <a:p>
            <a:r>
              <a:rPr lang="en-US" sz="2400" dirty="0" smtClean="0"/>
              <a:t>When </a:t>
            </a:r>
            <a:r>
              <a:rPr lang="en-US" sz="2400" dirty="0"/>
              <a:t>working at any level in this hierarchy as a programmer we need to know only how to use the next lower level – we do not need to know how it is implemented nor need we worry about the details of lower levels.  </a:t>
            </a:r>
            <a:endParaRPr lang="en-US" sz="2400" dirty="0" smtClean="0"/>
          </a:p>
          <a:p>
            <a:r>
              <a:rPr lang="en-US" sz="2400" dirty="0" smtClean="0"/>
              <a:t>Abstraction </a:t>
            </a:r>
            <a:r>
              <a:rPr lang="en-US" sz="2400" dirty="0"/>
              <a:t>is indeed the key to conquering complexity. </a:t>
            </a:r>
          </a:p>
        </p:txBody>
      </p:sp>
    </p:spTree>
    <p:extLst>
      <p:ext uri="{BB962C8B-B14F-4D97-AF65-F5344CB8AC3E}">
        <p14:creationId xmlns:p14="http://schemas.microsoft.com/office/powerpoint/2010/main" val="403521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For example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1600200"/>
            <a:ext cx="83058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add(int index, T element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  </a:t>
            </a:r>
          </a:p>
          <a:p>
            <a:pPr marL="0" indent="0">
              <a:buNone/>
            </a:pPr>
            <a:r>
              <a:rPr lang="en-US" sz="14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Throws IndexOutOfBoundsException if passed an index argument  </a:t>
            </a:r>
            <a:endParaRPr lang="en-US" sz="1400" b="1" u="sng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such that index &lt; 0 or index &gt; size()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Otherwise, adds element to this list at position index; all current 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elements at that position or higher have 1 added to their index.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Optional. Throws UnsupportedOperationException if not supported.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set(int index, T newElement);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Throws IndexOutOfBoundsException if passed an index argument  </a:t>
            </a:r>
            <a:endParaRPr lang="en-US" sz="1400" b="1" u="sng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such that index &lt; 0 or index &gt;= size()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Otherwise, replaces element on this list at position index with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newElement and returns the replaced element.  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Optional. Throws UnsupportedOperationException if not supported. </a:t>
            </a:r>
          </a:p>
        </p:txBody>
      </p:sp>
    </p:spTree>
    <p:extLst>
      <p:ext uri="{BB962C8B-B14F-4D97-AF65-F5344CB8AC3E}">
        <p14:creationId xmlns:p14="http://schemas.microsoft.com/office/powerpoint/2010/main" val="55356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Optional Operations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The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en-US" sz="2800" dirty="0" smtClean="0"/>
              <a:t> </a:t>
            </a:r>
            <a:r>
              <a:rPr lang="en-US" sz="2800" dirty="0"/>
              <a:t>and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US" sz="2800" dirty="0" smtClean="0"/>
              <a:t> operations are </a:t>
            </a:r>
            <a:r>
              <a:rPr lang="en-US" sz="2800" dirty="0"/>
              <a:t>optional. </a:t>
            </a:r>
            <a:endParaRPr lang="en-US" sz="2800" dirty="0" smtClean="0"/>
          </a:p>
          <a:p>
            <a:r>
              <a:rPr lang="en-US" sz="2800" dirty="0" smtClean="0"/>
              <a:t>These operations </a:t>
            </a:r>
            <a:r>
              <a:rPr lang="en-US" sz="2800" dirty="0"/>
              <a:t>allow the client to insert an element into a list at a specified </a:t>
            </a:r>
            <a:r>
              <a:rPr lang="en-US" sz="2800" dirty="0" smtClean="0"/>
              <a:t>index and for some </a:t>
            </a:r>
            <a:r>
              <a:rPr lang="en-US" sz="2800" dirty="0"/>
              <a:t>list implementations, notably a sorted list implementation, this could </a:t>
            </a:r>
            <a:r>
              <a:rPr lang="en-US" sz="2800" dirty="0" smtClean="0"/>
              <a:t>invalidate </a:t>
            </a:r>
            <a:r>
              <a:rPr lang="en-US" sz="2800" dirty="0"/>
              <a:t>the internal representation of the list. </a:t>
            </a:r>
            <a:endParaRPr lang="en-US" sz="2800" dirty="0" smtClean="0"/>
          </a:p>
          <a:p>
            <a:r>
              <a:rPr lang="en-US" sz="2800" dirty="0" smtClean="0"/>
              <a:t>Our </a:t>
            </a:r>
            <a:r>
              <a:rPr lang="en-US" sz="2800" dirty="0"/>
              <a:t>implementations will throw the Java library supplied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UnsupportedOperationException</a:t>
            </a:r>
            <a:r>
              <a:rPr lang="en-US" sz="2800" dirty="0"/>
              <a:t> in </a:t>
            </a:r>
            <a:r>
              <a:rPr lang="en-US" sz="2800" dirty="0" smtClean="0"/>
              <a:t>cases where an implementation does not support an operation.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76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Iteration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Our lists </a:t>
            </a:r>
            <a:r>
              <a:rPr lang="en-US" sz="2800" dirty="0" smtClean="0"/>
              <a:t>implement </a:t>
            </a:r>
            <a:r>
              <a:rPr lang="en-US" sz="2800" dirty="0"/>
              <a:t>the library’s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800" dirty="0"/>
              <a:t> interface. </a:t>
            </a:r>
            <a:endParaRPr lang="en-US" sz="2800" dirty="0" smtClean="0"/>
          </a:p>
          <a:p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800" dirty="0" smtClean="0"/>
              <a:t> </a:t>
            </a:r>
            <a:r>
              <a:rPr lang="en-US" sz="2800" dirty="0"/>
              <a:t>requires a single method,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US" sz="2800" dirty="0"/>
              <a:t>, that creates and returns an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US" sz="2800" dirty="0"/>
              <a:t> object. </a:t>
            </a:r>
          </a:p>
          <a:p>
            <a:r>
              <a:rPr lang="en-US" sz="2800" dirty="0" smtClean="0"/>
              <a:t>Methods that create and return objects are sometimes called Factory methods. </a:t>
            </a:r>
          </a:p>
          <a:p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r>
              <a:rPr lang="en-US" sz="2800" dirty="0" smtClean="0"/>
              <a:t> </a:t>
            </a:r>
            <a:r>
              <a:rPr lang="en-US" sz="2800" dirty="0"/>
              <a:t>objects provide three operations: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hasNext</a:t>
            </a:r>
            <a:r>
              <a:rPr lang="en-US" sz="2800" dirty="0"/>
              <a:t>,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sz="2800" dirty="0"/>
              <a:t>, and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lang="en-US" sz="2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67430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Example use of an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</a:t>
            </a: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 smtClean="0">
                <a:cs typeface="Courier New" panose="02070309020205020404" pitchFamily="49" charset="0"/>
              </a:rPr>
              <a:t>Suppose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US" sz="1800" dirty="0">
                <a:cs typeface="Courier New" panose="02070309020205020404" pitchFamily="49" charset="0"/>
              </a:rPr>
              <a:t> is a List ADT object that contains the four </a:t>
            </a:r>
            <a:r>
              <a:rPr lang="en-US" sz="1800" dirty="0" smtClean="0">
                <a:cs typeface="Courier New" panose="02070309020205020404" pitchFamily="49" charset="0"/>
              </a:rPr>
              <a:t>strings </a:t>
            </a:r>
            <a:r>
              <a:rPr lang="en-US" sz="1800" dirty="0">
                <a:cs typeface="Courier New" panose="02070309020205020404" pitchFamily="49" charset="0"/>
              </a:rPr>
              <a:t>“alpha,” “gamma,” “beta,” and “delta.” The following code would delete “gamma” </a:t>
            </a:r>
          </a:p>
          <a:p>
            <a:pPr marL="0" indent="0">
              <a:buNone/>
            </a:pPr>
            <a:r>
              <a:rPr lang="en-US" sz="1800" dirty="0">
                <a:cs typeface="Courier New" panose="02070309020205020404" pitchFamily="49" charset="0"/>
              </a:rPr>
              <a:t>from the list and display the other three </a:t>
            </a:r>
            <a:r>
              <a:rPr lang="en-US" sz="1800" dirty="0" smtClean="0">
                <a:cs typeface="Courier New" panose="02070309020205020404" pitchFamily="49" charset="0"/>
              </a:rPr>
              <a:t>strings.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Iterator&lt;String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strings.iterator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hold;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iter.hasNext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hold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iter.next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hold.equals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("gamma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"))</a:t>
            </a: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iter.remove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else</a:t>
            </a: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System.out.println(hold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37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ListInterface</a:t>
            </a:r>
            <a:r>
              <a:rPr lang="en-US" sz="4000" dirty="0" smtClean="0"/>
              <a:t> </a:t>
            </a:r>
            <a:r>
              <a:rPr lang="en-US" sz="2400" dirty="0" smtClean="0"/>
              <a:t>(comments removed)</a:t>
            </a:r>
            <a:endParaRPr lang="en-US" sz="24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 ch06.lists;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import java.util.*;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import ch05.collections.CollectionInterface; 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interface ListInterface&lt;T&gt; extends CollectionInterface&lt;T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&gt;,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Iterable&lt;T&gt;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void add(int index, T element);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 set(int index, T newElement);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 get(int index);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int indexOf(T target); </a:t>
            </a:r>
          </a:p>
          <a:p>
            <a:pPr marL="0" indent="0"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 remove(int index);  </a:t>
            </a: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11952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15915</TotalTime>
  <Words>2495</Words>
  <Application>Microsoft Office PowerPoint</Application>
  <PresentationFormat>On-screen Show (4:3)</PresentationFormat>
  <Paragraphs>326</Paragraphs>
  <Slides>45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Courier New</vt:lpstr>
      <vt:lpstr>Default Design</vt:lpstr>
      <vt:lpstr>               Chapter 6  The List ADT</vt:lpstr>
      <vt:lpstr>Chapter 6: The List ADT</vt:lpstr>
      <vt:lpstr>6.1 – The List Interface</vt:lpstr>
      <vt:lpstr>Indexes</vt:lpstr>
      <vt:lpstr>For example</vt:lpstr>
      <vt:lpstr>Optional Operations</vt:lpstr>
      <vt:lpstr>Iteration</vt:lpstr>
      <vt:lpstr>Example use of an Iterator</vt:lpstr>
      <vt:lpstr>ListInterface (comments removed)</vt:lpstr>
      <vt:lpstr>6.2 List Implementations</vt:lpstr>
      <vt:lpstr>Array-Based Implementation</vt:lpstr>
      <vt:lpstr>Index Related Operations</vt:lpstr>
      <vt:lpstr>For example, the set method</vt:lpstr>
      <vt:lpstr>Iteration</vt:lpstr>
      <vt:lpstr>PowerPoint Presentation</vt:lpstr>
      <vt:lpstr>Link-Based Implementation</vt:lpstr>
      <vt:lpstr>Example Index Related Operation</vt:lpstr>
      <vt:lpstr>Iteration</vt:lpstr>
      <vt:lpstr>Iteration</vt:lpstr>
      <vt:lpstr>6.3 Applications:  Card Deck and Games</vt:lpstr>
      <vt:lpstr>The Card class</vt:lpstr>
      <vt:lpstr>The CardDeck class</vt:lpstr>
      <vt:lpstr>Applications</vt:lpstr>
      <vt:lpstr>6.4 Sorted Array-Based List Implementation</vt:lpstr>
      <vt:lpstr> Code for the two unsupported methods</vt:lpstr>
      <vt:lpstr>Comparator Interface </vt:lpstr>
      <vt:lpstr>Comparator Interface </vt:lpstr>
      <vt:lpstr>SortedABList Constructors</vt:lpstr>
      <vt:lpstr>SortedABList Constructors</vt:lpstr>
      <vt:lpstr>Our List ADT Architecture</vt:lpstr>
      <vt:lpstr>6.5 List Variations</vt:lpstr>
      <vt:lpstr>Linked List Variations</vt:lpstr>
      <vt:lpstr>A Linked List as an Array of Nodes</vt:lpstr>
      <vt:lpstr>Why Use an Array?</vt:lpstr>
      <vt:lpstr>Boundedness</vt:lpstr>
      <vt:lpstr>A sorted list</vt:lpstr>
      <vt:lpstr>Implementation Issues</vt:lpstr>
      <vt:lpstr>A linked list and free space</vt:lpstr>
      <vt:lpstr>6.6 Application: Large Integers</vt:lpstr>
      <vt:lpstr>Representing large integers with linked lists</vt:lpstr>
      <vt:lpstr>The LargeInt class</vt:lpstr>
      <vt:lpstr>The LargeIntList class</vt:lpstr>
      <vt:lpstr>Applications</vt:lpstr>
      <vt:lpstr>Code and Demo</vt:lpstr>
      <vt:lpstr>Important Concept Revisited: Abstraction Hierarchy </vt:lpstr>
    </vt:vector>
  </TitlesOfParts>
  <Company>Villanova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Getting Organized</dc:title>
  <dc:creator>Daniel Thomas Joyce</dc:creator>
  <cp:lastModifiedBy>Dan</cp:lastModifiedBy>
  <cp:revision>261</cp:revision>
  <cp:lastPrinted>2016-07-07T12:46:03Z</cp:lastPrinted>
  <dcterms:created xsi:type="dcterms:W3CDTF">2006-05-31T11:48:50Z</dcterms:created>
  <dcterms:modified xsi:type="dcterms:W3CDTF">2016-07-17T20:40:43Z</dcterms:modified>
</cp:coreProperties>
</file>

<file path=docProps/thumbnail.jpeg>
</file>